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4625"/>
            <a:ext cx="7772400" cy="504056"/>
          </a:xfrm>
        </p:spPr>
        <p:txBody>
          <a:bodyPr>
            <a:noAutofit/>
          </a:bodyPr>
          <a:lstStyle/>
          <a:p>
            <a:r>
              <a:rPr lang="ar-IQ" sz="3200" dirty="0" smtClean="0"/>
              <a:t>المهارات </a:t>
            </a:r>
            <a:r>
              <a:rPr lang="ar-IQ" sz="3200" dirty="0" err="1" smtClean="0"/>
              <a:t>الأساسية </a:t>
            </a:r>
            <a:r>
              <a:rPr lang="ar-IQ" sz="3200" dirty="0" smtClean="0"/>
              <a:t>/ الضربة الامامية</a:t>
            </a:r>
            <a:endParaRPr lang="ar-IQ" sz="3200" dirty="0"/>
          </a:p>
        </p:txBody>
      </p:sp>
      <p:sp>
        <p:nvSpPr>
          <p:cNvPr id="3" name="عنوان فرعي 2"/>
          <p:cNvSpPr>
            <a:spLocks noGrp="1"/>
          </p:cNvSpPr>
          <p:nvPr>
            <p:ph type="subTitle" idx="1"/>
          </p:nvPr>
        </p:nvSpPr>
        <p:spPr>
          <a:xfrm>
            <a:off x="0" y="548680"/>
            <a:ext cx="9144000" cy="6309320"/>
          </a:xfrm>
        </p:spPr>
        <p:txBody>
          <a:bodyPr>
            <a:normAutofit fontScale="40000" lnSpcReduction="20000"/>
          </a:bodyPr>
          <a:lstStyle/>
          <a:p>
            <a:r>
              <a:rPr lang="en-US" dirty="0" smtClean="0"/>
              <a:t>1</a:t>
            </a:r>
            <a:r>
              <a:rPr lang="ar-SA" dirty="0" smtClean="0"/>
              <a:t>الضربة الارضية الامامية</a:t>
            </a:r>
            <a:r>
              <a:rPr lang="en-US" dirty="0" smtClean="0"/>
              <a:t>. Fore hand</a:t>
            </a:r>
          </a:p>
          <a:p>
            <a:r>
              <a:rPr lang="en-US" dirty="0" smtClean="0"/>
              <a:t>-2</a:t>
            </a:r>
            <a:r>
              <a:rPr lang="ar-SA" dirty="0" smtClean="0"/>
              <a:t>الضربة الارضية الخلفية</a:t>
            </a:r>
            <a:r>
              <a:rPr lang="en-US" dirty="0" smtClean="0"/>
              <a:t>.</a:t>
            </a:r>
            <a:r>
              <a:rPr lang="ar-IQ" dirty="0" smtClean="0"/>
              <a:t>  </a:t>
            </a:r>
            <a:r>
              <a:rPr lang="en-US" dirty="0" smtClean="0"/>
              <a:t>Back hand</a:t>
            </a:r>
          </a:p>
          <a:p>
            <a:r>
              <a:rPr lang="en-US" dirty="0" smtClean="0"/>
              <a:t>-3</a:t>
            </a:r>
            <a:r>
              <a:rPr lang="ar-SA" dirty="0" smtClean="0"/>
              <a:t>ضربة الارسال</a:t>
            </a:r>
            <a:r>
              <a:rPr lang="en-US" dirty="0" smtClean="0"/>
              <a:t>. Serve The </a:t>
            </a:r>
          </a:p>
          <a:p>
            <a:r>
              <a:rPr lang="en-US" dirty="0" smtClean="0"/>
              <a:t>-4</a:t>
            </a:r>
            <a:r>
              <a:rPr lang="ar-SA" dirty="0" smtClean="0"/>
              <a:t>الضربة </a:t>
            </a:r>
            <a:r>
              <a:rPr lang="ar-SA" dirty="0" err="1" smtClean="0"/>
              <a:t>الطائرة </a:t>
            </a:r>
            <a:r>
              <a:rPr lang="ar-SA" dirty="0" smtClean="0"/>
              <a:t>(الامامية والخلفية</a:t>
            </a:r>
            <a:r>
              <a:rPr lang="ar-SA" dirty="0" err="1" smtClean="0"/>
              <a:t>)</a:t>
            </a:r>
            <a:r>
              <a:rPr lang="en-US" dirty="0" smtClean="0"/>
              <a:t>. Volley </a:t>
            </a:r>
          </a:p>
          <a:p>
            <a:r>
              <a:rPr lang="en-US" dirty="0" smtClean="0"/>
              <a:t>-5</a:t>
            </a:r>
            <a:r>
              <a:rPr lang="ar-SA" dirty="0" smtClean="0"/>
              <a:t> الضربة الساحقة</a:t>
            </a:r>
            <a:r>
              <a:rPr lang="ar-IQ" dirty="0" smtClean="0"/>
              <a:t> من فوق الراس</a:t>
            </a:r>
            <a:r>
              <a:rPr lang="en-US" dirty="0" smtClean="0"/>
              <a:t>"  </a:t>
            </a:r>
            <a:r>
              <a:rPr lang="ar-SA" dirty="0" smtClean="0"/>
              <a:t>الكبس</a:t>
            </a:r>
            <a:r>
              <a:rPr lang="en-US" dirty="0" smtClean="0"/>
              <a:t> ( The smash) "</a:t>
            </a:r>
          </a:p>
          <a:p>
            <a:r>
              <a:rPr lang="en-US" dirty="0" smtClean="0"/>
              <a:t>-6</a:t>
            </a:r>
            <a:r>
              <a:rPr lang="ar-SA" dirty="0" smtClean="0"/>
              <a:t>الضربة نصف الطائرة</a:t>
            </a:r>
            <a:r>
              <a:rPr lang="en-US" dirty="0" smtClean="0"/>
              <a:t>.</a:t>
            </a:r>
            <a:r>
              <a:rPr lang="ar-IQ" dirty="0" smtClean="0"/>
              <a:t> او المرتدة    </a:t>
            </a:r>
            <a:r>
              <a:rPr lang="en-US" dirty="0" smtClean="0"/>
              <a:t>Halve Volley</a:t>
            </a:r>
          </a:p>
          <a:p>
            <a:r>
              <a:rPr lang="en-US" dirty="0" smtClean="0"/>
              <a:t>-7</a:t>
            </a:r>
            <a:r>
              <a:rPr lang="ar-SA" dirty="0" smtClean="0"/>
              <a:t>الكرات العالية </a:t>
            </a:r>
            <a:r>
              <a:rPr lang="en-US" dirty="0" smtClean="0"/>
              <a:t>.</a:t>
            </a:r>
            <a:r>
              <a:rPr lang="ar-IQ" dirty="0" err="1" smtClean="0"/>
              <a:t>(</a:t>
            </a:r>
            <a:r>
              <a:rPr lang="ar-IQ" dirty="0" smtClean="0"/>
              <a:t> </a:t>
            </a:r>
            <a:r>
              <a:rPr lang="en-US" dirty="0" smtClean="0"/>
              <a:t>Lop</a:t>
            </a:r>
            <a:r>
              <a:rPr lang="ar-IQ" dirty="0" smtClean="0"/>
              <a:t> </a:t>
            </a:r>
            <a:r>
              <a:rPr lang="ar-IQ" dirty="0" err="1" smtClean="0"/>
              <a:t>)</a:t>
            </a:r>
            <a:endParaRPr lang="en-US" dirty="0" smtClean="0"/>
          </a:p>
          <a:p>
            <a:r>
              <a:rPr lang="ar-SA" b="1" dirty="0" smtClean="0"/>
              <a:t>* الضربة الأرضية الأمامية</a:t>
            </a:r>
            <a:r>
              <a:rPr lang="en-US" b="1" dirty="0" smtClean="0"/>
              <a:t> (Ground Forehand Stroke ).</a:t>
            </a:r>
            <a:endParaRPr lang="en-US" dirty="0" smtClean="0"/>
          </a:p>
          <a:p>
            <a:r>
              <a:rPr lang="en-US" dirty="0" smtClean="0"/>
              <a:t>"</a:t>
            </a:r>
            <a:r>
              <a:rPr lang="ar-SA" dirty="0" smtClean="0"/>
              <a:t>تعتبر الضربات الامامية من الضربات المألوفة </a:t>
            </a:r>
            <a:r>
              <a:rPr lang="ar-SA" dirty="0" err="1" smtClean="0"/>
              <a:t>واكثرها</a:t>
            </a:r>
            <a:r>
              <a:rPr lang="ar-SA" dirty="0" smtClean="0"/>
              <a:t> انتشارا في لعبة التنس, كما انها تتميز بسهولة ادائها بالنسبة للضربات </a:t>
            </a:r>
            <a:r>
              <a:rPr lang="ar-SA" dirty="0" err="1" smtClean="0"/>
              <a:t>الاخرى .</a:t>
            </a:r>
            <a:r>
              <a:rPr lang="ar-SA" dirty="0" smtClean="0"/>
              <a:t> ولذلك يجب على اللاعب تعلمها جيدا والتحكم فيها قبل البدء في تعلم اي ضربات اخرى</a:t>
            </a:r>
            <a:r>
              <a:rPr lang="en-US" dirty="0" smtClean="0"/>
              <a:t>". "</a:t>
            </a:r>
            <a:r>
              <a:rPr lang="ar-SA" dirty="0" smtClean="0"/>
              <a:t>وتعد الضربة الارضية الامامية من أهم الضربات وأكثرها استعمالا في عالم التنس بالنسبة الى اللاعبين المبتدئين والمتقدمين وتتميز بسهولة تعلمها وأدائها بصورة </a:t>
            </a:r>
            <a:r>
              <a:rPr lang="ar-SA" dirty="0" err="1" smtClean="0"/>
              <a:t>جيدة </a:t>
            </a:r>
            <a:r>
              <a:rPr lang="ar-SA" dirty="0" smtClean="0"/>
              <a:t>، وتعد من أهم الضربات الهجومية التي تقود اللاعب الى الفوز بالنقاط وهي اسهل طريقة للإرجاع فيما اذا جاءت الكرة امام اللاعب الى جهة اليمين في حالة ان يكون اللاعب ماسكا المضرب باليد اليمنى</a:t>
            </a:r>
            <a:r>
              <a:rPr lang="en-US" dirty="0" smtClean="0"/>
              <a:t>". </a:t>
            </a:r>
            <a:r>
              <a:rPr lang="ar-SA" dirty="0" smtClean="0"/>
              <a:t>ويقصد بالضربة </a:t>
            </a:r>
            <a:r>
              <a:rPr lang="ar-SA" dirty="0" err="1" smtClean="0"/>
              <a:t>الامامية </a:t>
            </a:r>
            <a:r>
              <a:rPr lang="ar-SA" dirty="0" smtClean="0"/>
              <a:t>" ضرب الكرة وهي امام اللاعب أو من جهة الذراع الذي يلعب فيها فإذا كان يلعب باليد اليمنى فانه يضرب الكرة من جهة اليمين وإذا كان يلعب بيده اليسرى فانه يضرب الكرة من جهة اليسار وكلتا الحالتين يطلق عليها الضربة الامامية</a:t>
            </a:r>
            <a:r>
              <a:rPr lang="en-US" dirty="0" smtClean="0"/>
              <a:t>"</a:t>
            </a:r>
            <a:r>
              <a:rPr lang="ar-SA" dirty="0" err="1" smtClean="0"/>
              <a:t>.</a:t>
            </a:r>
            <a:r>
              <a:rPr lang="ar-SA" dirty="0" smtClean="0"/>
              <a:t> </a:t>
            </a:r>
            <a:endParaRPr lang="en-US" dirty="0" smtClean="0"/>
          </a:p>
          <a:p>
            <a:pPr rtl="0"/>
            <a:r>
              <a:rPr lang="ar-IQ" b="1" dirty="0" smtClean="0"/>
              <a:t>وضع الاستعداد </a:t>
            </a:r>
            <a:r>
              <a:rPr lang="en-US" dirty="0" smtClean="0"/>
              <a:t>-</a:t>
            </a:r>
            <a:r>
              <a:rPr lang="en-US" b="1" dirty="0" smtClean="0"/>
              <a:t> </a:t>
            </a:r>
            <a:br>
              <a:rPr lang="en-US" b="1" dirty="0" smtClean="0"/>
            </a:br>
            <a:r>
              <a:rPr lang="ar-IQ" dirty="0" smtClean="0"/>
              <a:t>لكي يقوم اللاعب بأداء الضربة الأمامية بشكل صحيح يبدأ بالوقوف في وضع متوازن والقدمان متباعدتان وبشكل مريح بينما يكون وزن الجسم موزع بالتساوي على كعبي </a:t>
            </a:r>
            <a:r>
              <a:rPr lang="ar-IQ" dirty="0" err="1" smtClean="0"/>
              <a:t>القدمين.</a:t>
            </a:r>
            <a:r>
              <a:rPr lang="ar-IQ" dirty="0" smtClean="0"/>
              <a:t> وتمسك اليد اليسرى عنق المضرب عندما تكون اليد الضاربة هي اليمنى، ويكون الرأس عالياً واللاعب متيقظاً لتوقع استقبال كرة اللاعب </a:t>
            </a:r>
            <a:r>
              <a:rPr lang="ar-IQ" dirty="0" err="1" smtClean="0"/>
              <a:t>المنافس.</a:t>
            </a:r>
            <a:r>
              <a:rPr lang="ar-IQ" dirty="0" smtClean="0"/>
              <a:t> وتكون الركبتان مثنيتان والمضرب </a:t>
            </a:r>
            <a:r>
              <a:rPr lang="ar-IQ" dirty="0" err="1" smtClean="0"/>
              <a:t>للأمام</a:t>
            </a:r>
            <a:r>
              <a:rPr lang="ar-IQ" dirty="0" smtClean="0"/>
              <a:t> </a:t>
            </a:r>
            <a:r>
              <a:rPr lang="ar-IQ" dirty="0" err="1" smtClean="0"/>
              <a:t>باتجاه.</a:t>
            </a:r>
            <a:r>
              <a:rPr lang="ar-IQ" dirty="0" smtClean="0"/>
              <a:t> </a:t>
            </a:r>
            <a:endParaRPr lang="en-US" dirty="0" smtClean="0"/>
          </a:p>
          <a:p>
            <a:r>
              <a:rPr lang="ar-IQ" dirty="0" smtClean="0"/>
              <a:t>اللاعب المنافس، كما في </a:t>
            </a:r>
            <a:r>
              <a:rPr lang="ar-IQ" dirty="0" err="1" smtClean="0"/>
              <a:t>الشكل </a:t>
            </a:r>
            <a:r>
              <a:rPr lang="ar-IQ" dirty="0" smtClean="0"/>
              <a:t>(1</a:t>
            </a:r>
            <a:r>
              <a:rPr lang="ar-IQ" dirty="0" err="1" smtClean="0"/>
              <a:t>)</a:t>
            </a:r>
            <a:endParaRPr lang="ar-IQ" dirty="0" smtClean="0"/>
          </a:p>
          <a:p>
            <a:r>
              <a:rPr lang="ar-IQ" b="1" dirty="0" err="1" smtClean="0"/>
              <a:t>-</a:t>
            </a:r>
            <a:r>
              <a:rPr lang="ar-IQ" b="1" dirty="0" smtClean="0"/>
              <a:t> </a:t>
            </a:r>
            <a:r>
              <a:rPr lang="ar-SA" b="1" dirty="0" smtClean="0"/>
              <a:t>المرجحة الخلفية</a:t>
            </a:r>
            <a:r>
              <a:rPr lang="en-US" b="1" dirty="0" smtClean="0"/>
              <a:t> </a:t>
            </a:r>
            <a:endParaRPr lang="en-US" dirty="0" smtClean="0"/>
          </a:p>
          <a:p>
            <a:r>
              <a:rPr lang="ar-SA" dirty="0" smtClean="0"/>
              <a:t>حالما يرى اللاعب الكرة تتجه باتجاه الضربة الأرضية الأمامية يستجيب اللاعب لذلك عن طريق مرجحة المضرب للخلف وذلك بأخذ خطوة بالقدم </a:t>
            </a:r>
            <a:r>
              <a:rPr lang="ar-SA" dirty="0" err="1" smtClean="0"/>
              <a:t>اليمنى.</a:t>
            </a:r>
            <a:r>
              <a:rPr lang="ar-SA" dirty="0" smtClean="0"/>
              <a:t> ولأجل إفساح المجال لحركة المضرب يستدير اللاعب إلى الجانب وباتجاه الخط الجانبي بحيث تكون القدم الأمامية على خط متوازي </a:t>
            </a:r>
            <a:r>
              <a:rPr lang="ar-SA" dirty="0" err="1" smtClean="0"/>
              <a:t>للشبكة.</a:t>
            </a:r>
            <a:r>
              <a:rPr lang="ar-SA" dirty="0" smtClean="0"/>
              <a:t> ويقوم اللاعب بالارتكاز على القدم الخلفية قبل أن يخطو </a:t>
            </a:r>
            <a:r>
              <a:rPr lang="ar-SA" dirty="0" err="1" smtClean="0"/>
              <a:t>للأمام</a:t>
            </a:r>
            <a:r>
              <a:rPr lang="ar-SA" dirty="0" smtClean="0"/>
              <a:t> وباتجاه الكرة بينما يكون المضرب بمستوى الحزام بحيث لا يكون مستوى رأس المضرب أعلى من مستوى الرسغ وتكون نهاية أو كعب المضرب باتجاه المكان الذي يريد اللاعب تصويب الكرة </a:t>
            </a:r>
            <a:r>
              <a:rPr lang="ar-SA" dirty="0" err="1" smtClean="0"/>
              <a:t>إليه.</a:t>
            </a:r>
            <a:r>
              <a:rPr lang="ar-SA" dirty="0" smtClean="0"/>
              <a:t> وتشكل القدم اليسرى قاعدة ثابتة إذ تقوم بإسناد الجسم عند أداء الضربة</a:t>
            </a:r>
            <a:r>
              <a:rPr lang="en-US" dirty="0" smtClean="0"/>
              <a:t>.</a:t>
            </a:r>
          </a:p>
          <a:p>
            <a:r>
              <a:rPr lang="ar-IQ" dirty="0" smtClean="0"/>
              <a:t>    </a:t>
            </a:r>
            <a:r>
              <a:rPr lang="ar-IQ" dirty="0" err="1" smtClean="0"/>
              <a:t>شكل </a:t>
            </a:r>
            <a:r>
              <a:rPr lang="ar-IQ" dirty="0" smtClean="0"/>
              <a:t>(2</a:t>
            </a:r>
            <a:r>
              <a:rPr lang="ar-IQ" dirty="0" err="1" smtClean="0"/>
              <a:t>)</a:t>
            </a:r>
            <a:endParaRPr lang="en-US" dirty="0" smtClean="0"/>
          </a:p>
          <a:p>
            <a:r>
              <a:rPr lang="ar-IQ" dirty="0" smtClean="0"/>
              <a:t> </a:t>
            </a:r>
            <a:r>
              <a:rPr lang="ar-SA" dirty="0" smtClean="0"/>
              <a:t>المرجحة الخلفية</a:t>
            </a:r>
            <a:endParaRPr lang="en-US" dirty="0" smtClean="0"/>
          </a:p>
          <a:p>
            <a:r>
              <a:rPr lang="ar-IQ" dirty="0" smtClean="0"/>
              <a:t>    </a:t>
            </a:r>
            <a:r>
              <a:rPr lang="ar-IQ" dirty="0" err="1" smtClean="0"/>
              <a:t>شكل (</a:t>
            </a:r>
            <a:r>
              <a:rPr lang="en-US" dirty="0" smtClean="0"/>
              <a:t>3</a:t>
            </a:r>
            <a:r>
              <a:rPr lang="ar-IQ" dirty="0" err="1" smtClean="0"/>
              <a:t>)</a:t>
            </a:r>
            <a:endParaRPr lang="en-US" dirty="0" smtClean="0"/>
          </a:p>
          <a:p>
            <a:r>
              <a:rPr lang="ar-IQ" dirty="0" smtClean="0"/>
              <a:t> </a:t>
            </a:r>
            <a:r>
              <a:rPr lang="ar-SA" dirty="0" smtClean="0"/>
              <a:t>المرجحة </a:t>
            </a:r>
            <a:r>
              <a:rPr lang="ar-IQ" dirty="0" smtClean="0"/>
              <a:t>الامامية</a:t>
            </a:r>
            <a:endParaRPr lang="en-US" dirty="0" smtClean="0"/>
          </a:p>
          <a:p>
            <a:r>
              <a:rPr lang="ar-IQ" dirty="0" smtClean="0"/>
              <a:t>    </a:t>
            </a:r>
            <a:r>
              <a:rPr lang="ar-IQ" dirty="0" err="1" smtClean="0"/>
              <a:t>شكل (</a:t>
            </a:r>
            <a:r>
              <a:rPr lang="en-US" dirty="0" smtClean="0"/>
              <a:t>4</a:t>
            </a:r>
            <a:r>
              <a:rPr lang="ar-IQ" dirty="0" err="1" smtClean="0"/>
              <a:t>)</a:t>
            </a:r>
            <a:endParaRPr lang="en-US" dirty="0" smtClean="0"/>
          </a:p>
          <a:p>
            <a:r>
              <a:rPr lang="ar-IQ" dirty="0" smtClean="0"/>
              <a:t>    نهاية الحركة</a:t>
            </a:r>
            <a:endParaRPr lang="en-US" dirty="0" smtClean="0"/>
          </a:p>
          <a:p>
            <a:r>
              <a:rPr lang="ar-SA" dirty="0" smtClean="0"/>
              <a:t>أما الذراع الضاربة فتكون للخلف وللأعلى وبوضع مريح بينما تثنى قليلاً من مفصل المرفق</a:t>
            </a:r>
            <a:r>
              <a:rPr lang="ar-IQ" dirty="0" smtClean="0"/>
              <a:t> كما في </a:t>
            </a:r>
            <a:r>
              <a:rPr lang="ar-IQ" dirty="0" err="1" smtClean="0"/>
              <a:t>الشكل </a:t>
            </a:r>
            <a:r>
              <a:rPr lang="ar-IQ" dirty="0" smtClean="0"/>
              <a:t>(2</a:t>
            </a:r>
            <a:r>
              <a:rPr lang="ar-IQ" dirty="0" err="1" smtClean="0"/>
              <a:t>).</a:t>
            </a:r>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597352"/>
          </a:xfrm>
        </p:spPr>
        <p:txBody>
          <a:bodyPr>
            <a:normAutofit fontScale="40000" lnSpcReduction="20000"/>
          </a:bodyPr>
          <a:lstStyle/>
          <a:p>
            <a:r>
              <a:rPr lang="ar-SA" b="1" dirty="0" smtClean="0"/>
              <a:t>- المرجحة الأمامية</a:t>
            </a:r>
            <a:r>
              <a:rPr lang="en-US" b="1" dirty="0" smtClean="0"/>
              <a:t> </a:t>
            </a:r>
            <a:r>
              <a:rPr lang="ar-SA" b="1" dirty="0" smtClean="0"/>
              <a:t>(التقاء المضرب بالكرة</a:t>
            </a:r>
            <a:r>
              <a:rPr lang="ar-SA" b="1" dirty="0" err="1" smtClean="0"/>
              <a:t>)</a:t>
            </a:r>
            <a:endParaRPr lang="en-US" dirty="0" smtClean="0"/>
          </a:p>
          <a:p>
            <a:r>
              <a:rPr lang="ar-SA" dirty="0" smtClean="0"/>
              <a:t>يقوم اللاعب بالتقدم بالقدم اليمنى حيث يبدأ برفع الكعب الأيمن للتقدم ثم القيام بحركة المرجحة </a:t>
            </a:r>
            <a:r>
              <a:rPr lang="ar-SA" dirty="0" err="1" smtClean="0"/>
              <a:t>للأمام</a:t>
            </a:r>
            <a:r>
              <a:rPr lang="ar-SA" dirty="0" smtClean="0"/>
              <a:t> وباتجاه الكرة مع المحافظة على إبقاء الرسغ مشدوداً إلى ما بعد اتصال الكرة بالمضرب</a:t>
            </a:r>
            <a:r>
              <a:rPr lang="en-US" dirty="0" smtClean="0"/>
              <a:t>.</a:t>
            </a:r>
          </a:p>
          <a:p>
            <a:r>
              <a:rPr lang="ar-SA" dirty="0" smtClean="0"/>
              <a:t>وبعد ارتداد الكرة عن الأرض يقوم اللاعب بضرب الكرة من نقطة من أمام القدم اليسرى وعلى بعد سنتيمترات منها وذلك من أجل الحصول على أقصى قدر ممكن من القوة الناتجة عن حركة الجسم كما أن ذلك يساعد اللاعب على التوازن الجيد والاستعداد والتهيؤ لتلقي كرة اللاعب المنافس التالية</a:t>
            </a:r>
            <a:r>
              <a:rPr lang="en-US" dirty="0" smtClean="0"/>
              <a:t>. </a:t>
            </a:r>
            <a:r>
              <a:rPr lang="ar-SA" dirty="0" smtClean="0"/>
              <a:t>وتكون حركة ضرب الكرة من خلال الاستفادة من حركة دوران القسم العلوي من  الجسم الذي يكون منتصباً لحظة ضرب </a:t>
            </a:r>
            <a:r>
              <a:rPr lang="ar-SA" dirty="0" err="1" smtClean="0"/>
              <a:t>الكرة.</a:t>
            </a:r>
            <a:r>
              <a:rPr lang="ar-SA" dirty="0" smtClean="0"/>
              <a:t> وتتم عملية نقل وزن الجسم باتجاه الكرة عن طريق القيام بأخذ خطوة </a:t>
            </a:r>
            <a:r>
              <a:rPr lang="ar-SA" dirty="0" err="1" smtClean="0"/>
              <a:t>للأمام</a:t>
            </a:r>
            <a:r>
              <a:rPr lang="ar-SA" dirty="0" smtClean="0"/>
              <a:t> حيث يكون وزن الجسم على القدم الأمامية اليسرى التي تكون بكاملها على الأرض </a:t>
            </a:r>
            <a:r>
              <a:rPr lang="ar-SA" dirty="0" err="1" smtClean="0"/>
              <a:t>بزاوية </a:t>
            </a:r>
            <a:r>
              <a:rPr lang="ar-SA" dirty="0" smtClean="0"/>
              <a:t>(45 درجة) تقريباً باتجاه الشبكة وتثنى قليلاً من مفصل الركبة بينما تكون الساق الخلفية مرتخية قليلاً ومقدمة القدم تلامس الأرض</a:t>
            </a:r>
            <a:r>
              <a:rPr lang="ar-IQ" dirty="0" err="1" smtClean="0"/>
              <a:t>.</a:t>
            </a:r>
            <a:r>
              <a:rPr lang="ar-IQ" dirty="0" smtClean="0"/>
              <a:t> كما في </a:t>
            </a:r>
            <a:r>
              <a:rPr lang="ar-IQ" dirty="0" err="1" smtClean="0"/>
              <a:t>الشكل </a:t>
            </a:r>
            <a:r>
              <a:rPr lang="ar-IQ" dirty="0" smtClean="0"/>
              <a:t>(3</a:t>
            </a:r>
            <a:r>
              <a:rPr lang="ar-IQ" dirty="0" err="1" smtClean="0"/>
              <a:t>)</a:t>
            </a:r>
            <a:endParaRPr lang="en-US" dirty="0" smtClean="0"/>
          </a:p>
          <a:p>
            <a:r>
              <a:rPr lang="ar-SA" b="1" dirty="0" smtClean="0"/>
              <a:t>- نهاية الحركــة</a:t>
            </a:r>
            <a:r>
              <a:rPr lang="en-US" b="1" dirty="0" smtClean="0"/>
              <a:t> </a:t>
            </a:r>
            <a:endParaRPr lang="en-US" dirty="0" smtClean="0"/>
          </a:p>
          <a:p>
            <a:r>
              <a:rPr lang="ar-SA" dirty="0" smtClean="0"/>
              <a:t>تستمر حركة المضرب بعد ضرب </a:t>
            </a:r>
            <a:r>
              <a:rPr lang="ar-SA" dirty="0" err="1" smtClean="0"/>
              <a:t>الكرة.</a:t>
            </a:r>
            <a:r>
              <a:rPr lang="ar-SA" dirty="0" smtClean="0"/>
              <a:t> إذ يحاول اللاعب الوصول بالمضرب باتجاه العمود الأيسر للشبكة على أن تكون اليد الضاربة مستقيمة تقريباً بينما يكون رأس المضرب بارتفاع الرأس وتكون حافته للأسفل مع الحفاظ على قوة </a:t>
            </a:r>
            <a:r>
              <a:rPr lang="ar-SA" dirty="0" err="1" smtClean="0"/>
              <a:t>المسكة.</a:t>
            </a:r>
            <a:r>
              <a:rPr lang="ar-SA" dirty="0" smtClean="0"/>
              <a:t> كما في </a:t>
            </a:r>
            <a:r>
              <a:rPr lang="ar-SA" dirty="0" err="1" smtClean="0"/>
              <a:t>الشكل </a:t>
            </a:r>
            <a:r>
              <a:rPr lang="ar-SA" dirty="0" smtClean="0"/>
              <a:t>(4</a:t>
            </a:r>
            <a:r>
              <a:rPr lang="ar-SA" dirty="0" err="1" smtClean="0"/>
              <a:t>).</a:t>
            </a:r>
            <a:endParaRPr lang="en-US" dirty="0" smtClean="0"/>
          </a:p>
          <a:p>
            <a:r>
              <a:rPr lang="en-US" b="1" dirty="0" smtClean="0"/>
              <a:t/>
            </a:r>
            <a:br>
              <a:rPr lang="en-US" b="1" dirty="0" smtClean="0"/>
            </a:br>
            <a:r>
              <a:rPr lang="ar-SA" b="1" dirty="0" smtClean="0"/>
              <a:t>الأخطاء الشائعة في الضربة الأرضية الأمامية</a:t>
            </a:r>
            <a:endParaRPr lang="en-US" dirty="0" smtClean="0"/>
          </a:p>
          <a:p>
            <a:pPr lvl="0"/>
            <a:r>
              <a:rPr lang="ar-SA" dirty="0" smtClean="0"/>
              <a:t>اتجاه الخطوة الأولى للاعب يكون للخلف وليس للجانب</a:t>
            </a:r>
            <a:r>
              <a:rPr lang="en-US" dirty="0" smtClean="0"/>
              <a:t>.</a:t>
            </a:r>
          </a:p>
          <a:p>
            <a:pPr lvl="0"/>
            <a:r>
              <a:rPr lang="ar-SA" dirty="0" smtClean="0"/>
              <a:t>مواجهة الشبكة عند ضرب الكرة بدلاً من الوقوف للجانب</a:t>
            </a:r>
            <a:r>
              <a:rPr lang="en-US" dirty="0" smtClean="0"/>
              <a:t>.</a:t>
            </a:r>
          </a:p>
          <a:p>
            <a:pPr lvl="0"/>
            <a:r>
              <a:rPr lang="ar-SA" dirty="0" smtClean="0"/>
              <a:t>تأخر أداء المرجحة للخلف</a:t>
            </a:r>
            <a:r>
              <a:rPr lang="en-US" dirty="0" smtClean="0"/>
              <a:t>.</a:t>
            </a:r>
          </a:p>
          <a:p>
            <a:pPr lvl="0"/>
            <a:r>
              <a:rPr lang="ar-SA" dirty="0" smtClean="0"/>
              <a:t>حركة في الرسغ عند أداء المرجحة للخلف</a:t>
            </a:r>
            <a:r>
              <a:rPr lang="en-US" dirty="0" smtClean="0"/>
              <a:t>.</a:t>
            </a:r>
          </a:p>
          <a:p>
            <a:pPr lvl="0"/>
            <a:r>
              <a:rPr lang="ar-SA" dirty="0" smtClean="0"/>
              <a:t>ابتعاد المرفق عن الجسم يؤدي إلى عدم اتجاه حافة المضرب للأسفل</a:t>
            </a:r>
            <a:r>
              <a:rPr lang="en-US" dirty="0" smtClean="0"/>
              <a:t>.</a:t>
            </a:r>
          </a:p>
          <a:p>
            <a:pPr lvl="0"/>
            <a:r>
              <a:rPr lang="ar-SA" dirty="0" smtClean="0"/>
              <a:t>ارتفاع رأس المضرب أعلى من الرسغ الذي يكون فوق مستوى الحزام</a:t>
            </a:r>
            <a:r>
              <a:rPr lang="en-US" dirty="0" smtClean="0"/>
              <a:t>.</a:t>
            </a:r>
          </a:p>
          <a:p>
            <a:pPr lvl="0"/>
            <a:r>
              <a:rPr lang="ar-SA" dirty="0" smtClean="0"/>
              <a:t>تكون الذراع متصلبة ومستقيمة بشكل مبالغ فيه</a:t>
            </a:r>
            <a:r>
              <a:rPr lang="en-US" dirty="0" smtClean="0"/>
              <a:t>.</a:t>
            </a:r>
          </a:p>
          <a:p>
            <a:pPr lvl="0"/>
            <a:r>
              <a:rPr lang="ar-SA" dirty="0" smtClean="0"/>
              <a:t>ضعف حركة القدمين يؤدي إلى عدم الاستفادة من نقل وزن الجسم للضربة</a:t>
            </a:r>
            <a:r>
              <a:rPr lang="en-US" dirty="0" smtClean="0"/>
              <a:t>.</a:t>
            </a:r>
          </a:p>
          <a:p>
            <a:pPr lvl="0"/>
            <a:r>
              <a:rPr lang="ar-SA" dirty="0" smtClean="0"/>
              <a:t>تأخر اتصال المضرب بالكرة أو يكون قريباً جداً من الجسم</a:t>
            </a:r>
            <a:r>
              <a:rPr lang="en-US" dirty="0" smtClean="0"/>
              <a:t>.</a:t>
            </a:r>
          </a:p>
          <a:p>
            <a:pPr lvl="0"/>
            <a:r>
              <a:rPr lang="ar-SA" dirty="0" smtClean="0"/>
              <a:t>تكون </a:t>
            </a:r>
            <a:r>
              <a:rPr lang="ar-SA" dirty="0" err="1" smtClean="0"/>
              <a:t>المسكة</a:t>
            </a:r>
            <a:r>
              <a:rPr lang="ar-SA" dirty="0" smtClean="0"/>
              <a:t> مرتخية وغير مشدودة</a:t>
            </a:r>
            <a:r>
              <a:rPr lang="en-US" dirty="0" smtClean="0"/>
              <a:t>.</a:t>
            </a:r>
          </a:p>
          <a:p>
            <a:pPr lvl="0"/>
            <a:r>
              <a:rPr lang="ar-SA" dirty="0" smtClean="0"/>
              <a:t>ضرب الكرة وهي بعيدة عن الجسم</a:t>
            </a:r>
            <a:r>
              <a:rPr lang="en-US" dirty="0" smtClean="0"/>
              <a:t>.</a:t>
            </a:r>
          </a:p>
          <a:p>
            <a:pPr lvl="0"/>
            <a:r>
              <a:rPr lang="ar-SA" dirty="0" smtClean="0"/>
              <a:t>حركة المرجحة تكون للأسفل بدلاً من أن تكون للأعلى وباتجاه الكرة</a:t>
            </a:r>
            <a:r>
              <a:rPr lang="en-US" dirty="0" smtClean="0"/>
              <a:t>.</a:t>
            </a:r>
          </a:p>
          <a:p>
            <a:pPr lvl="0"/>
            <a:r>
              <a:rPr lang="ar-SA" dirty="0" smtClean="0"/>
              <a:t>عدم الاهتمام بالحركة المكملة من أجل استمرارية حركة المضرب بعد الانتهاء من    </a:t>
            </a:r>
            <a:br>
              <a:rPr lang="ar-SA" dirty="0" smtClean="0"/>
            </a:br>
            <a:r>
              <a:rPr lang="ar-SA" dirty="0" smtClean="0"/>
              <a:t>    ضرب الكرة.</a:t>
            </a:r>
            <a:endParaRPr lang="en-US" dirty="0" smtClean="0"/>
          </a:p>
          <a:p>
            <a:r>
              <a:rPr lang="ar-IQ" b="1" dirty="0" smtClean="0"/>
              <a:t>وهنالك ثلاثة انواع او طرق </a:t>
            </a:r>
            <a:r>
              <a:rPr lang="ar-IQ" b="1" dirty="0" err="1" smtClean="0"/>
              <a:t>لاداء</a:t>
            </a:r>
            <a:r>
              <a:rPr lang="ar-IQ" b="1" dirty="0" smtClean="0"/>
              <a:t> الضربة الارضية الامامية</a:t>
            </a:r>
            <a:endParaRPr lang="en-US" dirty="0" smtClean="0"/>
          </a:p>
          <a:p>
            <a:r>
              <a:rPr lang="ar-IQ" b="1" dirty="0" smtClean="0"/>
              <a:t>1- الضربات الامامية </a:t>
            </a:r>
            <a:r>
              <a:rPr lang="ar-IQ" b="1" dirty="0" err="1" smtClean="0"/>
              <a:t>المستقيمة </a:t>
            </a:r>
            <a:r>
              <a:rPr lang="ar-IQ" b="1" dirty="0" smtClean="0"/>
              <a:t>: </a:t>
            </a:r>
            <a:r>
              <a:rPr lang="ar-IQ" dirty="0" smtClean="0"/>
              <a:t>بعد التقاء المضرب للكرة يتبع الجسم الحركة في اتجاه خط</a:t>
            </a:r>
            <a:endParaRPr lang="en-US" dirty="0" smtClean="0"/>
          </a:p>
          <a:p>
            <a:r>
              <a:rPr lang="ar-IQ" dirty="0" smtClean="0"/>
              <a:t>    سير الكرة وامتداداً لها ووجه المضرب يكون مواجه الى ألشبكة وانطلاق الكرة بشكل مستقيم </a:t>
            </a:r>
            <a:endParaRPr lang="en-US" dirty="0" smtClean="0"/>
          </a:p>
          <a:p>
            <a:r>
              <a:rPr lang="ar-IQ" dirty="0" smtClean="0"/>
              <a:t>    بدون دوران</a:t>
            </a:r>
            <a:r>
              <a:rPr lang="ar-IQ" b="1" dirty="0" smtClean="0"/>
              <a:t>.</a:t>
            </a:r>
            <a:endParaRPr lang="en-US" dirty="0" smtClean="0"/>
          </a:p>
          <a:p>
            <a:r>
              <a:rPr lang="ar-IQ" b="1" dirty="0" smtClean="0"/>
              <a:t>2- الضربات الامامية ذات الدوران الامامي</a:t>
            </a:r>
            <a:r>
              <a:rPr lang="ar-IQ" dirty="0" smtClean="0"/>
              <a:t>: يكون في الحركة الرئيسية مائلاً من الاسفل الى الاعلى عند ضرب </a:t>
            </a:r>
            <a:r>
              <a:rPr lang="ar-IQ" dirty="0" err="1" smtClean="0"/>
              <a:t>الكرة </a:t>
            </a:r>
            <a:r>
              <a:rPr lang="ar-IQ" dirty="0" smtClean="0"/>
              <a:t>، وامتداد الضربة يسير بدوران بسيط من مفصل الرسغ </a:t>
            </a:r>
            <a:r>
              <a:rPr lang="ar-IQ" dirty="0" err="1" smtClean="0"/>
              <a:t>للامام</a:t>
            </a:r>
            <a:r>
              <a:rPr lang="ar-IQ" dirty="0" smtClean="0"/>
              <a:t> فوق الكرة مما يكسبها حركة دوران </a:t>
            </a:r>
            <a:r>
              <a:rPr lang="ar-IQ" dirty="0" err="1" smtClean="0"/>
              <a:t>امامي </a:t>
            </a:r>
            <a:r>
              <a:rPr lang="ar-IQ" dirty="0" smtClean="0"/>
              <a:t>، وفي مرحلة المتابعة بعد ضرب الكرة تكون الى الامام </a:t>
            </a:r>
            <a:r>
              <a:rPr lang="ar-IQ" dirty="0" err="1" smtClean="0"/>
              <a:t>الاعلى</a:t>
            </a:r>
            <a:r>
              <a:rPr lang="ar-IQ" b="1" dirty="0" err="1" smtClean="0"/>
              <a:t>.</a:t>
            </a:r>
            <a:r>
              <a:rPr lang="ar-IQ" b="1" dirty="0" smtClean="0"/>
              <a:t> </a:t>
            </a:r>
            <a:endParaRPr lang="en-US" dirty="0" smtClean="0"/>
          </a:p>
          <a:p>
            <a:r>
              <a:rPr lang="ar-IQ" b="1" dirty="0" smtClean="0"/>
              <a:t>3- الضربات الامامية ذات الدوران </a:t>
            </a:r>
            <a:r>
              <a:rPr lang="ar-IQ" b="1" dirty="0" err="1" smtClean="0"/>
              <a:t>ألخلفي </a:t>
            </a:r>
            <a:r>
              <a:rPr lang="ar-IQ" b="1" dirty="0" smtClean="0"/>
              <a:t>: </a:t>
            </a:r>
            <a:r>
              <a:rPr lang="ar-IQ" dirty="0" smtClean="0"/>
              <a:t>يكون رأس المضرب فوق مستوى الكرة مع  </a:t>
            </a:r>
            <a:r>
              <a:rPr lang="ar-IQ" dirty="0" err="1" smtClean="0"/>
              <a:t>ميلانه</a:t>
            </a:r>
            <a:r>
              <a:rPr lang="ar-IQ" dirty="0" smtClean="0"/>
              <a:t> الى الخلف قليلا لحضه ملامسة ألكرة ويسحب المضرب الكرة بدوران رسغ اليد تحتها بحركة قاطعة فيحصل دوران خلفي للكرة.والمتابعة بعد ضرب الكرة تكون الى الخلف </a:t>
            </a:r>
            <a:r>
              <a:rPr lang="ar-IQ" dirty="0" err="1" smtClean="0"/>
              <a:t>وللأعلى</a:t>
            </a:r>
            <a:r>
              <a:rPr lang="ar-IQ" b="1" dirty="0" err="1" smtClean="0"/>
              <a:t>.</a:t>
            </a:r>
            <a:r>
              <a:rPr lang="ar-IQ" b="1" dirty="0" smtClean="0"/>
              <a:t>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227</Words>
  <Application>Microsoft Office PowerPoint</Application>
  <PresentationFormat>عرض على الشاشة (3:4)‏</PresentationFormat>
  <Paragraphs>46</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المهارات الأساسية / الضربة الامامية</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الارسال</dc:title>
  <dc:creator>مكي</dc:creator>
  <cp:lastModifiedBy>مكي</cp:lastModifiedBy>
  <cp:revision>2</cp:revision>
  <dcterms:created xsi:type="dcterms:W3CDTF">2018-12-10T19:48:08Z</dcterms:created>
  <dcterms:modified xsi:type="dcterms:W3CDTF">2018-12-11T10:59:20Z</dcterms:modified>
</cp:coreProperties>
</file>